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6" r:id="rId6"/>
  </p:sldIdLst>
  <p:sldSz cx="6858000" cy="9906000" type="A4"/>
  <p:notesSz cx="6807200" cy="9939338"/>
  <p:defaultTextStyle>
    <a:defPPr>
      <a:defRPr lang="ja-JP"/>
    </a:defPPr>
    <a:lvl1pPr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3399FF"/>
    <a:srgbClr val="66CCFF"/>
    <a:srgbClr val="66FFFF"/>
    <a:srgbClr val="CCECFF"/>
    <a:srgbClr val="FFFFCC"/>
    <a:srgbClr val="FF0066"/>
    <a:srgbClr val="CCD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>
      <p:cViewPr varScale="1">
        <p:scale>
          <a:sx n="61" d="100"/>
          <a:sy n="61" d="100"/>
        </p:scale>
        <p:origin x="2573" y="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364E-5D7A-48DC-8E28-C2FFD0CCE399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4A45-AED3-4EA5-8952-DE9777029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652E-1A5E-4546-BF4C-8D22EC586F4A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2E52-7FE8-4F10-9A40-61CC0E63FA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3CF6-D920-4C8C-BA77-401AD9866D5A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2B7F-84B1-415D-8882-C319DD6A1B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24F9-EF52-403E-A0EF-325101331241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81C4-FA11-41DE-B044-659EB7CF4A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4583-50EE-4A7D-8986-753530588782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91B-134A-4B06-AF15-3703D47627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5002-0945-40C9-AF34-E4DC5E19A7AE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BE42-28C5-4EAA-BF49-8051C073B7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3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F2A1-3687-4EE2-8AFF-E25E8051B903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45C8-E9BA-472B-83A6-E37674B89F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52EE-B403-42AA-B583-A6FD58007E0B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60DB-93E2-4CDF-B6B1-67016E59FD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7BD8-35E6-43F8-A481-0665E54089CF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BA15-A808-4B7B-A39D-F3F754F42D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6B6F-1B7E-4AFD-B80D-13424E553AED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2F2C-D69D-4A8E-AEFF-0D963DFF65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E970-45EE-40BA-8805-B80DF2D39E75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15D3-C413-4F65-ACDF-56831C0F25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 defTabSz="9142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768731-6D09-40C1-B80D-2DDB7C3E5B42}" type="datetimeFigureOut">
              <a:rPr lang="ja-JP" altLang="en-US"/>
              <a:pPr>
                <a:defRPr/>
              </a:pPr>
              <a:t>2020/2/7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defTabSz="9142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 defTabSz="9142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998FE0-0B9B-4A40-8B13-3C40AC31D9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7"/>
          <p:cNvSpPr txBox="1">
            <a:spLocks noChangeArrowheads="1"/>
          </p:cNvSpPr>
          <p:nvPr/>
        </p:nvSpPr>
        <p:spPr bwMode="auto">
          <a:xfrm>
            <a:off x="404813" y="0"/>
            <a:ext cx="645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連立小便器自動洗浄システム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システム） 　</a:t>
            </a:r>
            <a:endParaRPr lang="en-US" altLang="ja-JP" sz="2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補修部品供給終了のお知らせ</a:t>
            </a:r>
            <a:endParaRPr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71438" y="71438"/>
            <a:ext cx="333375" cy="344487"/>
          </a:xfrm>
          <a:prstGeom prst="rect">
            <a:avLst/>
          </a:prstGeom>
          <a:solidFill>
            <a:srgbClr val="9B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476250" y="754440"/>
            <a:ext cx="6265863" cy="52387"/>
          </a:xfrm>
          <a:prstGeom prst="rect">
            <a:avLst/>
          </a:prstGeom>
          <a:solidFill>
            <a:srgbClr val="B2B2B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49" name="テキスト ボックス 111"/>
          <p:cNvSpPr txBox="1">
            <a:spLocks noChangeArrowheads="1"/>
          </p:cNvSpPr>
          <p:nvPr/>
        </p:nvSpPr>
        <p:spPr bwMode="auto">
          <a:xfrm>
            <a:off x="0" y="2402240"/>
            <a:ext cx="1441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■対象品番一覧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3" name="角丸四角形吹き出し 72"/>
          <p:cNvSpPr/>
          <p:nvPr/>
        </p:nvSpPr>
        <p:spPr>
          <a:xfrm>
            <a:off x="1700808" y="907504"/>
            <a:ext cx="5040560" cy="1512168"/>
          </a:xfrm>
          <a:prstGeom prst="wedgeRoundRectCallout">
            <a:avLst>
              <a:gd name="adj1" fmla="val -53487"/>
              <a:gd name="adj2" fmla="val 45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kumimoji="1"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小便器用洗浄システム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型・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HA‐Ⅱ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型・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型・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FT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型・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型・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型）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の補修部品の供給を、</a:t>
            </a:r>
            <a:r>
              <a:rPr lang="en-US" altLang="ja-JP" b="1" dirty="0" smtClean="0">
                <a:solidFill>
                  <a:srgbClr val="FFFF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2022</a:t>
            </a:r>
            <a:r>
              <a:rPr lang="ja-JP" altLang="en-US" b="1" dirty="0" smtClean="0">
                <a:solidFill>
                  <a:srgbClr val="FFFF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b="1" dirty="0" smtClean="0">
                <a:solidFill>
                  <a:srgbClr val="FFFF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b="1" dirty="0" smtClean="0">
                <a:solidFill>
                  <a:srgbClr val="FFFF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月末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以降順次終了いたします。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商品自体も使用年数から想定すると、老朽化が進んでいる事も予想されます。今後、対象製品の部品交換を伴う修理が発生した場合には、自動洗浄小便器、またはオートクリーンＵへの買い替えをご検討いただきますようお願い申し上げます。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248" y="0"/>
            <a:ext cx="1196752" cy="45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60648" y="871404"/>
            <a:ext cx="1202953" cy="15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70148" y="9519984"/>
            <a:ext cx="1774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TOTO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技術相談室　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84960" y="95199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0570-01-1010(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有料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FAX:0570-01-2111</a:t>
            </a:r>
          </a:p>
          <a:p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受付時間</a:t>
            </a:r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＜平日＞</a:t>
            </a:r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9:00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18:00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＜土曜日＞</a:t>
            </a:r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9:00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17:00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（日・祝・夏期休暇・年末年始を除く）</a:t>
            </a:r>
          </a:p>
        </p:txBody>
      </p:sp>
      <p:pic>
        <p:nvPicPr>
          <p:cNvPr id="32" name="図 31" descr="navi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7232" y="9565704"/>
            <a:ext cx="216000" cy="168000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35926"/>
              </p:ext>
            </p:extLst>
          </p:nvPr>
        </p:nvGraphicFramePr>
        <p:xfrm>
          <a:off x="87425" y="2687894"/>
          <a:ext cx="6653943" cy="6673598"/>
        </p:xfrm>
        <a:graphic>
          <a:graphicData uri="http://schemas.openxmlformats.org/drawingml/2006/table">
            <a:tbl>
              <a:tblPr/>
              <a:tblGrid>
                <a:gridCol w="1161504">
                  <a:extLst>
                    <a:ext uri="{9D8B030D-6E8A-4147-A177-3AD203B41FA5}">
                      <a16:colId xmlns:a16="http://schemas.microsoft.com/office/drawing/2014/main" val="2210536470"/>
                    </a:ext>
                  </a:extLst>
                </a:gridCol>
                <a:gridCol w="1892040">
                  <a:extLst>
                    <a:ext uri="{9D8B030D-6E8A-4147-A177-3AD203B41FA5}">
                      <a16:colId xmlns:a16="http://schemas.microsoft.com/office/drawing/2014/main" val="391259892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6694969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985456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286874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52284360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3530881178"/>
                    </a:ext>
                  </a:extLst>
                </a:gridCol>
              </a:tblGrid>
              <a:tr h="2778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タイプ・外観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発売年月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製品製造</a:t>
                      </a:r>
                      <a:br>
                        <a:rPr lang="zh-TW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zh-TW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終了年月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補修部品の</a:t>
                      </a:r>
                      <a:b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供給終了年月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代替品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備考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38409"/>
                  </a:ext>
                </a:extLst>
              </a:tr>
              <a:tr h="3898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ＴＥＦ４５</a:t>
                      </a: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隠ぺい</a:t>
                      </a: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形</a:t>
                      </a:r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自動</a:t>
                      </a:r>
                      <a:endParaRPr lang="en-US" altLang="ja-JP" sz="105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フラッシュバルブ</a:t>
                      </a:r>
                      <a:endParaRPr lang="ja-JP" alt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'81/04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'10/07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'22/02</a:t>
                      </a:r>
                      <a:r>
                        <a:rPr lang="ja-JP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製品</a:t>
                      </a:r>
                      <a:r>
                        <a:rPr lang="ja-JP" altLang="en-US" sz="11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取替</a:t>
                      </a:r>
                      <a:endParaRPr lang="en-US" altLang="ja-JP" sz="11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100" b="0" i="0" u="none" strike="noStrike" dirty="0" err="1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には</a:t>
                      </a:r>
                      <a:r>
                        <a:rPr lang="ja-JP" altLang="en-US" sz="11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工事が必要となります。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0511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ＴＥＦ４６</a:t>
                      </a: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05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b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露出形自動</a:t>
                      </a: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</a:t>
                      </a:r>
                      <a:endParaRPr lang="en-US" altLang="ja-JP" sz="105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b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フラッシュバルブ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'10/07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1722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ＴＥＨ１０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新設用</a:t>
                      </a: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自動　　　　　</a:t>
                      </a:r>
                      <a:endParaRPr lang="en-US" altLang="ja-JP" sz="105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b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ハイタンクバルブ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'07/12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4821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ＴＥＨ１１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既設</a:t>
                      </a:r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取替用自動　　　</a:t>
                      </a:r>
                      <a:endParaRPr lang="en-US" altLang="ja-JP" sz="105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ハイタンクバルブ</a:t>
                      </a:r>
                      <a:endParaRPr lang="ja-JP" alt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70601"/>
                  </a:ext>
                </a:extLst>
              </a:tr>
              <a:tr h="1150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ＴＥＨ２０ＺＲ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'84/09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614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1248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ＴＥＨ２０ＺＭＲ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13504"/>
                  </a:ext>
                </a:extLst>
              </a:tr>
              <a:tr h="129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ＴＥＨ２１ＺＲ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746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ＴＥＨ２１ＺＭＲ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1378"/>
                  </a:ext>
                </a:extLst>
              </a:tr>
              <a:tr h="129687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86943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ＴＥＨ２２ＺＲ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55459"/>
                  </a:ext>
                </a:extLst>
              </a:tr>
              <a:tr h="72279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5137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ＴＥＨ２２ＺＭ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932420"/>
                  </a:ext>
                </a:extLst>
              </a:tr>
              <a:tr h="128283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'06/12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290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ＴＥＨ２３ＺＲ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991"/>
                  </a:ext>
                </a:extLst>
              </a:tr>
              <a:tr h="112279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277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ＴＥＨ２３ＺＭ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51041"/>
                  </a:ext>
                </a:extLst>
              </a:tr>
              <a:tr h="96275">
                <a:tc v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'06/12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284951"/>
                  </a:ext>
                </a:extLst>
              </a:tr>
              <a:tr h="53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ＴＥＦ４５ＣＮ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コントローラ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'84/04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'08/06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322"/>
                  </a:ext>
                </a:extLst>
              </a:tr>
              <a:tr h="487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ＴＥＨ１０ＣＮ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コントローラ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'81/04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'06/09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51128"/>
                  </a:ext>
                </a:extLst>
              </a:tr>
              <a:tr h="563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ＴＥＳ５Ｂ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焦電センサー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'84/09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'07/02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51839"/>
                  </a:ext>
                </a:extLst>
              </a:tr>
              <a:tr h="497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ＴＥＣ１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タイマー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'83/10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'07/12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189717"/>
                  </a:ext>
                </a:extLst>
              </a:tr>
              <a:tr h="520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ＴＥＣ２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タイマー</a:t>
                      </a:r>
                      <a:endParaRPr lang="ja-JP" altLang="en-US" sz="11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'07/11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08592"/>
                  </a:ext>
                </a:extLst>
              </a:tr>
              <a:tr h="520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ＴＥＣ３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タイマー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26134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593" y="3414921"/>
            <a:ext cx="510263" cy="539237"/>
          </a:xfrm>
          <a:prstGeom prst="rect">
            <a:avLst/>
          </a:prstGeom>
          <a:noFill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593" y="4061233"/>
            <a:ext cx="542925" cy="466725"/>
          </a:xfrm>
          <a:prstGeom prst="rect">
            <a:avLst/>
          </a:prstGeom>
          <a:noFill/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0587" y="5147884"/>
            <a:ext cx="893324" cy="963612"/>
          </a:xfrm>
          <a:prstGeom prst="rect">
            <a:avLst/>
          </a:prstGeom>
          <a:noFill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1874" y="6263805"/>
            <a:ext cx="514350" cy="479425"/>
          </a:xfrm>
          <a:prstGeom prst="rect">
            <a:avLst/>
          </a:prstGeom>
          <a:noFill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1875" y="6789504"/>
            <a:ext cx="514350" cy="460365"/>
          </a:xfrm>
          <a:prstGeom prst="rect">
            <a:avLst/>
          </a:prstGeom>
          <a:noFill/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593" y="7855987"/>
            <a:ext cx="385210" cy="451855"/>
          </a:xfrm>
          <a:prstGeom prst="rect">
            <a:avLst/>
          </a:prstGeom>
          <a:noFill/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3575" y="8326163"/>
            <a:ext cx="599282" cy="488577"/>
          </a:xfrm>
          <a:prstGeom prst="rect">
            <a:avLst/>
          </a:prstGeom>
          <a:noFill/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95462" y="8865548"/>
            <a:ext cx="531706" cy="473621"/>
          </a:xfrm>
          <a:prstGeom prst="rect">
            <a:avLst/>
          </a:prstGeom>
          <a:noFill/>
        </p:spPr>
      </p:pic>
      <p:sp>
        <p:nvSpPr>
          <p:cNvPr id="53" name="テキスト ボックス 26"/>
          <p:cNvSpPr txBox="1"/>
          <p:nvPr/>
        </p:nvSpPr>
        <p:spPr>
          <a:xfrm>
            <a:off x="1257926" y="4921374"/>
            <a:ext cx="942975" cy="5984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ハイタンク　　　　　自動排水弁</a:t>
            </a:r>
          </a:p>
        </p:txBody>
      </p:sp>
      <p:pic>
        <p:nvPicPr>
          <p:cNvPr id="54" name="図 53" descr="TES5B.jpg"/>
          <p:cNvPicPr>
            <a:picLocks noChangeAspect="1"/>
          </p:cNvPicPr>
          <p:nvPr/>
        </p:nvPicPr>
        <p:blipFill>
          <a:blip r:embed="rId13" cstate="print"/>
          <a:srcRect l="6510" t="18640" r="7552" b="16667"/>
          <a:stretch>
            <a:fillRect/>
          </a:stretch>
        </p:blipFill>
        <p:spPr>
          <a:xfrm>
            <a:off x="2247424" y="7340027"/>
            <a:ext cx="4889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71438" y="71438"/>
            <a:ext cx="333375" cy="344487"/>
          </a:xfrm>
          <a:prstGeom prst="rect">
            <a:avLst/>
          </a:prstGeom>
          <a:solidFill>
            <a:srgbClr val="9B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248" y="0"/>
            <a:ext cx="1196752" cy="45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476250" y="754440"/>
            <a:ext cx="6265863" cy="52387"/>
          </a:xfrm>
          <a:prstGeom prst="rect">
            <a:avLst/>
          </a:prstGeom>
          <a:solidFill>
            <a:srgbClr val="B2B2B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111"/>
          <p:cNvSpPr txBox="1">
            <a:spLocks noChangeArrowheads="1"/>
          </p:cNvSpPr>
          <p:nvPr/>
        </p:nvSpPr>
        <p:spPr bwMode="auto">
          <a:xfrm>
            <a:off x="0" y="6809134"/>
            <a:ext cx="6858000" cy="215444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FF0066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おすすめ商品</a:t>
            </a:r>
            <a:endParaRPr lang="ja-JP" altLang="en-US" sz="1400" b="1" dirty="0">
              <a:solidFill>
                <a:srgbClr val="FF0066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22825"/>
              </p:ext>
            </p:extLst>
          </p:nvPr>
        </p:nvGraphicFramePr>
        <p:xfrm>
          <a:off x="275696" y="7936697"/>
          <a:ext cx="6165876" cy="1909887"/>
        </p:xfrm>
        <a:graphic>
          <a:graphicData uri="http://schemas.openxmlformats.org/drawingml/2006/table">
            <a:tbl>
              <a:tblPr/>
              <a:tblGrid>
                <a:gridCol w="1449412">
                  <a:extLst>
                    <a:ext uri="{9D8B030D-6E8A-4147-A177-3AD203B41FA5}">
                      <a16:colId xmlns:a16="http://schemas.microsoft.com/office/drawing/2014/main" val="3055085684"/>
                    </a:ext>
                  </a:extLst>
                </a:gridCol>
                <a:gridCol w="1179116">
                  <a:extLst>
                    <a:ext uri="{9D8B030D-6E8A-4147-A177-3AD203B41FA5}">
                      <a16:colId xmlns:a16="http://schemas.microsoft.com/office/drawing/2014/main" val="3294394267"/>
                    </a:ext>
                  </a:extLst>
                </a:gridCol>
                <a:gridCol w="1179116">
                  <a:extLst>
                    <a:ext uri="{9D8B030D-6E8A-4147-A177-3AD203B41FA5}">
                      <a16:colId xmlns:a16="http://schemas.microsoft.com/office/drawing/2014/main" val="824990208"/>
                    </a:ext>
                  </a:extLst>
                </a:gridCol>
                <a:gridCol w="1179116">
                  <a:extLst>
                    <a:ext uri="{9D8B030D-6E8A-4147-A177-3AD203B41FA5}">
                      <a16:colId xmlns:a16="http://schemas.microsoft.com/office/drawing/2014/main" val="1442356671"/>
                    </a:ext>
                  </a:extLst>
                </a:gridCol>
                <a:gridCol w="1179116">
                  <a:extLst>
                    <a:ext uri="{9D8B030D-6E8A-4147-A177-3AD203B41FA5}">
                      <a16:colId xmlns:a16="http://schemas.microsoft.com/office/drawing/2014/main" val="31023072"/>
                    </a:ext>
                  </a:extLst>
                </a:gridCol>
              </a:tblGrid>
              <a:tr h="252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自動洗浄小便器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オートクリーン</a:t>
                      </a:r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31325"/>
                  </a:ext>
                </a:extLst>
              </a:tr>
              <a:tr h="2520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12755"/>
                  </a:ext>
                </a:extLst>
              </a:tr>
              <a:tr h="2520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UFS900</a:t>
                      </a:r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UFS910</a:t>
                      </a:r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TEA61</a:t>
                      </a:r>
                      <a:r>
                        <a:rPr lang="ja-JP" altLang="en-US" sz="10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TEA98S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37160"/>
                  </a:ext>
                </a:extLst>
              </a:tr>
              <a:tr h="2520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AC100V／</a:t>
                      </a:r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乾電池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AC100V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480631"/>
                  </a:ext>
                </a:extLst>
              </a:tr>
              <a:tr h="9016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外観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endParaRPr lang="ja-JP" altLang="en-US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lang="ja-JP" altLang="en-US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endParaRPr lang="ja-JP" altLang="en-US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652260"/>
                  </a:ext>
                </a:extLst>
              </a:tr>
            </a:tbl>
          </a:graphicData>
        </a:graphic>
      </p:graphicFrame>
      <p:sp>
        <p:nvSpPr>
          <p:cNvPr id="57" name="テキスト ボックス 111"/>
          <p:cNvSpPr txBox="1">
            <a:spLocks noChangeArrowheads="1"/>
          </p:cNvSpPr>
          <p:nvPr/>
        </p:nvSpPr>
        <p:spPr bwMode="auto">
          <a:xfrm>
            <a:off x="-57960" y="7002203"/>
            <a:ext cx="2374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■商品取替えに対するご提案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65651" y="7283678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自動洗浄小便器またはオートクリーンＵへのリモデルをご提案いたします。</a:t>
            </a:r>
            <a:endParaRPr kumimoji="1" lang="en-US" altLang="ja-JP" sz="1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なお、リモデルに際してましては、壁はつりなどの給排水工事が必要になります。</a:t>
            </a:r>
            <a:endParaRPr kumimoji="1" lang="ja-JP" altLang="en-US" sz="1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3" name="図 62" descr="TEA98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465" y="9108531"/>
            <a:ext cx="799159" cy="5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63" descr="TEA6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713" y="9017416"/>
            <a:ext cx="804748" cy="79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図 71" descr="UFS900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0848" y="8985448"/>
            <a:ext cx="598207" cy="827095"/>
          </a:xfrm>
          <a:prstGeom prst="rect">
            <a:avLst/>
          </a:prstGeom>
        </p:spPr>
      </p:pic>
      <p:pic>
        <p:nvPicPr>
          <p:cNvPr id="73" name="図 72" descr="UFS910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0066" y="8985448"/>
            <a:ext cx="598468" cy="827095"/>
          </a:xfrm>
          <a:prstGeom prst="rect">
            <a:avLst/>
          </a:prstGeom>
        </p:spPr>
      </p:pic>
      <p:sp>
        <p:nvSpPr>
          <p:cNvPr id="74" name="テキスト ボックス 7"/>
          <p:cNvSpPr txBox="1">
            <a:spLocks noChangeArrowheads="1"/>
          </p:cNvSpPr>
          <p:nvPr/>
        </p:nvSpPr>
        <p:spPr bwMode="auto">
          <a:xfrm>
            <a:off x="404813" y="0"/>
            <a:ext cx="645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連立小便器自動洗浄システム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システム） 　</a:t>
            </a:r>
            <a:endParaRPr lang="en-US" altLang="ja-JP" sz="2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補修部品供給終了のお知らせ</a:t>
            </a:r>
            <a:endParaRPr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131279" y="1295193"/>
            <a:ext cx="6610834" cy="5468896"/>
            <a:chOff x="0" y="0"/>
            <a:chExt cx="5495925" cy="5076824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3695700" cy="2514599"/>
            </a:xfrm>
            <a:prstGeom prst="rect">
              <a:avLst/>
            </a:prstGeom>
            <a:noFill/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5701" y="1"/>
              <a:ext cx="1800224" cy="2505074"/>
            </a:xfrm>
            <a:prstGeom prst="rect">
              <a:avLst/>
            </a:prstGeom>
            <a:noFill/>
          </p:spPr>
        </p:pic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75" y="2571750"/>
              <a:ext cx="3646633" cy="2495550"/>
            </a:xfrm>
            <a:prstGeom prst="rect">
              <a:avLst/>
            </a:prstGeom>
            <a:noFill/>
          </p:spPr>
        </p:pic>
        <p:pic>
          <p:nvPicPr>
            <p:cNvPr id="79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14751" y="2571749"/>
              <a:ext cx="1762124" cy="2505075"/>
            </a:xfrm>
            <a:prstGeom prst="rect">
              <a:avLst/>
            </a:prstGeom>
            <a:noFill/>
          </p:spPr>
        </p:pic>
      </p:grpSp>
      <p:sp>
        <p:nvSpPr>
          <p:cNvPr id="80" name="テキスト ボックス 111"/>
          <p:cNvSpPr txBox="1">
            <a:spLocks noChangeArrowheads="1"/>
          </p:cNvSpPr>
          <p:nvPr/>
        </p:nvSpPr>
        <p:spPr bwMode="auto">
          <a:xfrm>
            <a:off x="1" y="800651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連立小便器自動洗浄節水システムは、各商品の組み合わせにより下記ＦＡ型～Ｈ型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4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 sz="1000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構成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、小便器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を洗浄する節水システムです。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7737220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おすすめ商品　例</a:t>
            </a:r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kumimoji="1" lang="ja-JP" altLang="en-US" sz="105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1400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2E1FD3813065A42999C69D270DA0C7C" ma:contentTypeVersion="1" ma:contentTypeDescription="新しいドキュメントを作成します。" ma:contentTypeScope="" ma:versionID="7dc41443a0e89e95c6e188cc05dce45e">
  <xsd:schema xmlns:xsd="http://www.w3.org/2001/XMLSchema" xmlns:xs="http://www.w3.org/2001/XMLSchema" xmlns:p="http://schemas.microsoft.com/office/2006/metadata/properties" xmlns:ns2="568ef05e-d7ab-4c9a-850a-be793f0cd308" targetNamespace="http://schemas.microsoft.com/office/2006/metadata/properties" ma:root="true" ma:fieldsID="c51c4b8aeaa18df8a9565ac354f90a73" ns2:_="">
    <xsd:import namespace="568ef05e-d7ab-4c9a-850a-be793f0cd308"/>
    <xsd:element name="properties">
      <xsd:complexType>
        <xsd:sequence>
          <xsd:element name="documentManagement">
            <xsd:complexType>
              <xsd:all>
                <xsd:element ref="ns2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ef05e-d7ab-4c9a-850a-be793f0cd308" elementFormDefault="qualified">
    <xsd:import namespace="http://schemas.microsoft.com/office/2006/documentManagement/types"/>
    <xsd:import namespace="http://schemas.microsoft.com/office/infopath/2007/PartnerControls"/>
    <xsd:element name="sortorder" ma:index="9" nillable="true" ma:displayName="表示順" ma:internalName="sortord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 ma:index="8" ma:displayName="コメント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ortorder xmlns="568ef05e-d7ab-4c9a-850a-be793f0cd308">10</sortorder>
  </documentManagement>
</p:properties>
</file>

<file path=customXml/itemProps1.xml><?xml version="1.0" encoding="utf-8"?>
<ds:datastoreItem xmlns:ds="http://schemas.openxmlformats.org/officeDocument/2006/customXml" ds:itemID="{05D4B230-0309-4A75-AE80-E17A49291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ef05e-d7ab-4c9a-850a-be793f0cd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2614B-CBA9-4E5C-859B-F7D79C03C7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131433-A4B7-4DF3-881A-C7984F9B4A2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68ef05e-d7ab-4c9a-850a-be793f0cd308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236</Words>
  <Application>Microsoft Office PowerPoint</Application>
  <PresentationFormat>A4 210 x 297 mm</PresentationFormat>
  <Paragraphs>104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TOTO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磯谷　貴之　機器水栓品質保証二Ｇ</dc:creator>
  <cp:lastModifiedBy>磯谷　貴之　機器水栓品質保証二Ｇ(7-14-4888)</cp:lastModifiedBy>
  <cp:revision>310</cp:revision>
  <dcterms:created xsi:type="dcterms:W3CDTF">2014-11-26T00:46:36Z</dcterms:created>
  <dcterms:modified xsi:type="dcterms:W3CDTF">2020-02-07T00:22:59Z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0x01010022E1FD3813065A42999C69D270DA0C7C</vt:lpwstr>
  </property>
</Properties>
</file>